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7" r:id="rId4"/>
    <p:sldId id="278" r:id="rId5"/>
    <p:sldId id="279" r:id="rId6"/>
    <p:sldId id="280" r:id="rId7"/>
    <p:sldId id="28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thahoscar2/E-Commerce-Business-Shipment-Analysi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051649"/>
            <a:ext cx="4161300" cy="15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E-Commerce Shipping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1040265" y="3418689"/>
            <a:ext cx="3064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3200" b="1" i="1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Asklepios</a:t>
            </a:r>
            <a:r>
              <a:rPr lang="en-US" sz="3200" b="1" i="1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 i="1" dirty="0"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1310267" y="2617550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74;p2"/>
          <p:cNvSpPr txBox="1"/>
          <p:nvPr/>
        </p:nvSpPr>
        <p:spPr>
          <a:xfrm>
            <a:off x="712558" y="4003424"/>
            <a:ext cx="371991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Awalsyah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Rinanto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Putra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Fathah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Oscar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Rizky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Septiansyah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Hermawan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Febrianto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Devi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Puji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Ayuningsih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Anggita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Citanegara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Lubis</a:t>
            </a:r>
            <a:endParaRPr lang="en-US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2"/>
          <p:cNvSpPr txBox="1"/>
          <p:nvPr/>
        </p:nvSpPr>
        <p:spPr>
          <a:xfrm>
            <a:off x="2443483" y="106560"/>
            <a:ext cx="6559513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2 (Pre-Processing)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4;p2"/>
          <p:cNvSpPr txBox="1"/>
          <p:nvPr/>
        </p:nvSpPr>
        <p:spPr>
          <a:xfrm>
            <a:off x="833901" y="830735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1. Data Cleansing</a:t>
            </a:r>
          </a:p>
        </p:txBody>
      </p:sp>
      <p:sp>
        <p:nvSpPr>
          <p:cNvPr id="7" name="Google Shape;74;p2"/>
          <p:cNvSpPr txBox="1"/>
          <p:nvPr/>
        </p:nvSpPr>
        <p:spPr>
          <a:xfrm>
            <a:off x="1055970" y="1338526"/>
            <a:ext cx="9778679" cy="549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A. Handle Missing Values</a:t>
            </a:r>
          </a:p>
          <a:p>
            <a:pPr lvl="0">
              <a:lnSpc>
                <a:spcPct val="15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missing values </a:t>
            </a:r>
            <a:r>
              <a:rPr lang="en-US" dirty="0" err="1"/>
              <a:t>pada</a:t>
            </a:r>
            <a:r>
              <a:rPr lang="en-US" dirty="0"/>
              <a:t> dataset</a:t>
            </a: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B. Handle Duplicated Data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data yang </a:t>
            </a:r>
            <a:r>
              <a:rPr lang="en-US" dirty="0" err="1"/>
              <a:t>terduplikasi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dataset</a:t>
            </a: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C. Handle Outliers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feature Discount</a:t>
            </a: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72" y="3335198"/>
            <a:ext cx="1171303" cy="2642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70" y="3511675"/>
            <a:ext cx="7000243" cy="22897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64183" y="3498024"/>
            <a:ext cx="1097280" cy="2289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187297" y="4607778"/>
            <a:ext cx="1631398" cy="97589"/>
          </a:xfrm>
          <a:prstGeom prst="rightArrow">
            <a:avLst/>
          </a:prstGeom>
          <a:solidFill>
            <a:srgbClr val="449DA9"/>
          </a:solidFill>
          <a:ln>
            <a:solidFill>
              <a:srgbClr val="44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1624" y="4300001"/>
            <a:ext cx="1222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- Score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91624" y="4705367"/>
            <a:ext cx="1222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IQR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18552" y="5977950"/>
            <a:ext cx="447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sebelum</a:t>
            </a:r>
            <a:r>
              <a:rPr lang="en-US" dirty="0"/>
              <a:t> outlier </a:t>
            </a:r>
            <a:r>
              <a:rPr lang="en-US" dirty="0" err="1"/>
              <a:t>dihilangkan</a:t>
            </a:r>
            <a:r>
              <a:rPr lang="en-US" dirty="0"/>
              <a:t> : 10999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6386" y="5936171"/>
            <a:ext cx="273238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setelah</a:t>
            </a:r>
            <a:r>
              <a:rPr lang="en-US" dirty="0"/>
              <a:t> outlier </a:t>
            </a:r>
            <a:r>
              <a:rPr lang="en-US" dirty="0" err="1"/>
              <a:t>dihilangkan</a:t>
            </a:r>
            <a:r>
              <a:rPr lang="en-US" dirty="0"/>
              <a:t> : 8604</a:t>
            </a:r>
          </a:p>
        </p:txBody>
      </p:sp>
    </p:spTree>
    <p:extLst>
      <p:ext uri="{BB962C8B-B14F-4D97-AF65-F5344CB8AC3E}">
        <p14:creationId xmlns:p14="http://schemas.microsoft.com/office/powerpoint/2010/main" val="43166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2"/>
          <p:cNvSpPr txBox="1"/>
          <p:nvPr/>
        </p:nvSpPr>
        <p:spPr>
          <a:xfrm>
            <a:off x="1055970" y="396831"/>
            <a:ext cx="9778679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600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Log Transformation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01" y="1225286"/>
            <a:ext cx="4361477" cy="157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96" y="2837153"/>
            <a:ext cx="3675762" cy="2337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633" y="3339651"/>
            <a:ext cx="7854091" cy="10926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22633" y="4467872"/>
            <a:ext cx="286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Sebelum</a:t>
            </a:r>
            <a:r>
              <a:rPr lang="en-US" dirty="0"/>
              <a:t> Standardization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b="64431"/>
          <a:stretch/>
        </p:blipFill>
        <p:spPr>
          <a:xfrm>
            <a:off x="1329701" y="4927824"/>
            <a:ext cx="2299048" cy="10687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65160"/>
          <a:stretch/>
        </p:blipFill>
        <p:spPr>
          <a:xfrm>
            <a:off x="3902479" y="4927824"/>
            <a:ext cx="2347199" cy="1068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74980" y="4480796"/>
            <a:ext cx="286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Setelah</a:t>
            </a:r>
            <a:r>
              <a:rPr lang="en-US" dirty="0"/>
              <a:t> Standardization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b="66463"/>
          <a:stretch/>
        </p:blipFill>
        <p:spPr>
          <a:xfrm>
            <a:off x="7354532" y="4927824"/>
            <a:ext cx="1761278" cy="10687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t="64794"/>
          <a:stretch/>
        </p:blipFill>
        <p:spPr>
          <a:xfrm>
            <a:off x="9335268" y="4927824"/>
            <a:ext cx="1682912" cy="10687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435968" y="1644101"/>
            <a:ext cx="4475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skew </a:t>
            </a:r>
            <a:r>
              <a:rPr lang="en-US" dirty="0" err="1"/>
              <a:t>pada</a:t>
            </a:r>
            <a:r>
              <a:rPr lang="en-US" dirty="0"/>
              <a:t> feature Discount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normal</a:t>
            </a: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6318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2"/>
          <p:cNvSpPr txBox="1"/>
          <p:nvPr/>
        </p:nvSpPr>
        <p:spPr>
          <a:xfrm>
            <a:off x="738470" y="231731"/>
            <a:ext cx="9778679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600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600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096" y="1286399"/>
            <a:ext cx="7846730" cy="666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70" y="1061938"/>
            <a:ext cx="3001226" cy="25696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230" y="2118360"/>
            <a:ext cx="3077426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3230" y="3236813"/>
            <a:ext cx="3077426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28502" y="2559006"/>
            <a:ext cx="6664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min </a:t>
            </a:r>
            <a:r>
              <a:rPr lang="en-US" dirty="0" err="1"/>
              <a:t>dan</a:t>
            </a:r>
            <a:r>
              <a:rPr lang="en-US" dirty="0"/>
              <a:t> max </a:t>
            </a:r>
            <a:r>
              <a:rPr lang="en-US" dirty="0" err="1"/>
              <a:t>pada</a:t>
            </a:r>
            <a:r>
              <a:rPr lang="en-US" dirty="0"/>
              <a:t> feature yang </a:t>
            </a:r>
            <a:r>
              <a:rPr lang="en-US" dirty="0" err="1"/>
              <a:t>dinormalisasi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0 </a:t>
            </a:r>
            <a:r>
              <a:rPr lang="en-US" dirty="0" err="1"/>
              <a:t>dan</a:t>
            </a:r>
            <a:r>
              <a:rPr lang="en-US" dirty="0"/>
              <a:t> 1</a:t>
            </a: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15283" y="5693634"/>
            <a:ext cx="724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Importance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ordinal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Gender </a:t>
            </a: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36" y="4672390"/>
            <a:ext cx="3036649" cy="940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283" y="4618703"/>
            <a:ext cx="3603764" cy="1077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44654" t="213" r="26135" b="56920"/>
          <a:stretch/>
        </p:blipFill>
        <p:spPr>
          <a:xfrm>
            <a:off x="9419917" y="4830556"/>
            <a:ext cx="1050800" cy="617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54999" t="46489" b="-129"/>
          <a:stretch/>
        </p:blipFill>
        <p:spPr>
          <a:xfrm>
            <a:off x="967386" y="4807168"/>
            <a:ext cx="1330183" cy="6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4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2"/>
          <p:cNvSpPr txBox="1"/>
          <p:nvPr/>
        </p:nvSpPr>
        <p:spPr>
          <a:xfrm>
            <a:off x="738470" y="516026"/>
            <a:ext cx="9778679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600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One Hot Encoding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F. Handle Class Imbalance</a:t>
            </a: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endParaRPr lang="en-US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75" y="1379338"/>
            <a:ext cx="7654251" cy="1647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3614" y="3027163"/>
            <a:ext cx="724977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feature Warehouse </a:t>
            </a:r>
            <a:r>
              <a:rPr lang="en-US" dirty="0" err="1"/>
              <a:t>dan</a:t>
            </a:r>
            <a:r>
              <a:rPr lang="en-US" dirty="0"/>
              <a:t> Shipment method </a:t>
            </a: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73" y="3945668"/>
            <a:ext cx="2086204" cy="10603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0377" y="4167552"/>
            <a:ext cx="7249772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proportion of minority class &gt;40%</a:t>
            </a:r>
            <a:endParaRPr lang="en-US" sz="1600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2909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5801" y="221135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</a:t>
            </a:r>
          </a:p>
        </p:txBody>
      </p:sp>
      <p:sp>
        <p:nvSpPr>
          <p:cNvPr id="7" name="Google Shape;74;p2"/>
          <p:cNvSpPr txBox="1"/>
          <p:nvPr/>
        </p:nvSpPr>
        <p:spPr>
          <a:xfrm>
            <a:off x="1055970" y="728926"/>
            <a:ext cx="977867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A. Feature Selection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-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</a:t>
            </a:r>
            <a:r>
              <a:rPr lang="en-US" b="1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ID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dikarenakan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tidak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arti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penting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untuk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kegunaan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proses modelling.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-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</a:t>
            </a:r>
            <a:r>
              <a:rPr lang="en-US" b="1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Warehouse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dan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Shipment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karena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sudah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encoding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- Dari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heatmap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plot,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tidak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ada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lain yang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perlu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dihapus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karena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tidak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ada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yang redundant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nilai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korelasi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antar</a:t>
            </a:r>
            <a:r>
              <a:rPr lang="en-US" dirty="0">
                <a:solidFill>
                  <a:schemeClr val="tx1"/>
                </a:solidFill>
                <a:latin typeface="+mj-lt"/>
                <a:ea typeface="Montserrat"/>
                <a:cs typeface="Montserrat"/>
                <a:sym typeface="Montserrat"/>
              </a:rPr>
              <a:t> feature &gt; 0.7</a:t>
            </a:r>
            <a:endParaRPr lang="en-US" sz="1600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74;p2"/>
          <p:cNvSpPr txBox="1"/>
          <p:nvPr/>
        </p:nvSpPr>
        <p:spPr>
          <a:xfrm>
            <a:off x="1055969" y="2483212"/>
            <a:ext cx="977867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B. Feature </a:t>
            </a:r>
            <a:r>
              <a:rPr lang="en-US" sz="1600" b="1" i="1" dirty="0" err="1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Exraction</a:t>
            </a:r>
            <a:endParaRPr lang="en-US" sz="1600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5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diekstraksi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dataset</a:t>
            </a:r>
            <a:endParaRPr lang="en-US" sz="1600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74;p2"/>
          <p:cNvSpPr txBox="1"/>
          <p:nvPr/>
        </p:nvSpPr>
        <p:spPr>
          <a:xfrm>
            <a:off x="1055969" y="3268002"/>
            <a:ext cx="97786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C. Feature </a:t>
            </a:r>
            <a:r>
              <a:rPr lang="en-US" sz="1600" b="1" i="1" dirty="0" err="1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Tambahan</a:t>
            </a:r>
            <a:endParaRPr lang="en-US" sz="1600" b="1" i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74;p2"/>
          <p:cNvSpPr txBox="1"/>
          <p:nvPr/>
        </p:nvSpPr>
        <p:spPr>
          <a:xfrm>
            <a:off x="1309969" y="3683480"/>
            <a:ext cx="977867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1. </a:t>
            </a:r>
            <a:r>
              <a:rPr lang="en-US" b="1" dirty="0" err="1"/>
              <a:t>Waktu</a:t>
            </a:r>
            <a:r>
              <a:rPr lang="en-US" b="1" dirty="0"/>
              <a:t> </a:t>
            </a:r>
            <a:r>
              <a:rPr lang="en-US" b="1" dirty="0" err="1"/>
              <a:t>pengiriman</a:t>
            </a:r>
            <a:br>
              <a:rPr lang="en-US" b="1" dirty="0"/>
            </a:b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customer di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2. </a:t>
            </a:r>
            <a:r>
              <a:rPr lang="en-US" b="1" dirty="0" err="1"/>
              <a:t>Alamat</a:t>
            </a:r>
            <a:r>
              <a:rPr lang="en-US" b="1" dirty="0"/>
              <a:t> customer (Kota-</a:t>
            </a:r>
            <a:r>
              <a:rPr lang="en-US" b="1" dirty="0" err="1"/>
              <a:t>Provinsi</a:t>
            </a:r>
            <a:r>
              <a:rPr lang="en-US" b="1" dirty="0"/>
              <a:t>/</a:t>
            </a:r>
            <a:r>
              <a:rPr lang="en-US" b="1" dirty="0" err="1"/>
              <a:t>Luar</a:t>
            </a:r>
            <a:r>
              <a:rPr lang="en-US" b="1" dirty="0"/>
              <a:t> </a:t>
            </a:r>
            <a:r>
              <a:rPr lang="en-US" b="1" dirty="0" err="1"/>
              <a:t>negeri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,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terlambat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kendala</a:t>
            </a:r>
            <a:r>
              <a:rPr lang="en-US" dirty="0"/>
              <a:t> </a:t>
            </a:r>
            <a:r>
              <a:rPr lang="en-US" dirty="0" err="1"/>
              <a:t>pengiriman</a:t>
            </a:r>
            <a:br>
              <a:rPr lang="en-US" dirty="0"/>
            </a:br>
            <a:r>
              <a:rPr lang="en-US" dirty="0" err="1"/>
              <a:t>Jika</a:t>
            </a:r>
            <a:r>
              <a:rPr lang="en-US" dirty="0"/>
              <a:t> di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,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terlambat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</a:t>
            </a:r>
            <a:r>
              <a:rPr lang="en-US" dirty="0" err="1"/>
              <a:t>regulasi</a:t>
            </a:r>
            <a:r>
              <a:rPr lang="en-US" dirty="0"/>
              <a:t> import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eskport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3. </a:t>
            </a:r>
            <a:r>
              <a:rPr lang="en-US" b="1" dirty="0" err="1"/>
              <a:t>Alamat</a:t>
            </a:r>
            <a:r>
              <a:rPr lang="en-US" b="1" dirty="0"/>
              <a:t> Warehouse</a:t>
            </a:r>
            <a:br>
              <a:rPr lang="en-US" b="1" dirty="0"/>
            </a:b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merekomendasikan</a:t>
            </a:r>
            <a:r>
              <a:rPr lang="en-US" dirty="0"/>
              <a:t> warehouse mana yang paling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customer agar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direduksi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7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5801" y="221135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</a:t>
            </a:r>
          </a:p>
        </p:txBody>
      </p:sp>
      <p:sp>
        <p:nvSpPr>
          <p:cNvPr id="17" name="Google Shape;74;p2"/>
          <p:cNvSpPr txBox="1"/>
          <p:nvPr/>
        </p:nvSpPr>
        <p:spPr>
          <a:xfrm>
            <a:off x="1030569" y="728926"/>
            <a:ext cx="97786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C. Feature </a:t>
            </a:r>
            <a:r>
              <a:rPr lang="en-US" sz="1600" b="1" i="1" dirty="0" err="1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Tambahan</a:t>
            </a:r>
            <a:endParaRPr lang="en-US" dirty="0"/>
          </a:p>
        </p:txBody>
      </p:sp>
      <p:sp>
        <p:nvSpPr>
          <p:cNvPr id="6" name="Google Shape;74;p2"/>
          <p:cNvSpPr txBox="1"/>
          <p:nvPr/>
        </p:nvSpPr>
        <p:spPr>
          <a:xfrm>
            <a:off x="795801" y="3561235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1800" b="1" dirty="0" err="1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lang="en-US" sz="1800" b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74;p2"/>
          <p:cNvSpPr txBox="1"/>
          <p:nvPr/>
        </p:nvSpPr>
        <p:spPr>
          <a:xfrm>
            <a:off x="1030569" y="3968156"/>
            <a:ext cx="478954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D" dirty="0">
                <a:hlinkClick r:id="rId2"/>
              </a:rPr>
              <a:t>fathahoscar2/E-Commerce-Business-Shipment-Analysis: </a:t>
            </a:r>
            <a:r>
              <a:rPr lang="en-ID" dirty="0" err="1">
                <a:hlinkClick r:id="rId2"/>
              </a:rPr>
              <a:t>Merupakan</a:t>
            </a:r>
            <a:r>
              <a:rPr lang="en-ID" dirty="0">
                <a:hlinkClick r:id="rId2"/>
              </a:rPr>
              <a:t> </a:t>
            </a:r>
            <a:r>
              <a:rPr lang="en-ID" dirty="0" err="1">
                <a:hlinkClick r:id="rId2"/>
              </a:rPr>
              <a:t>hasil</a:t>
            </a:r>
            <a:r>
              <a:rPr lang="en-ID" dirty="0">
                <a:hlinkClick r:id="rId2"/>
              </a:rPr>
              <a:t> </a:t>
            </a:r>
            <a:r>
              <a:rPr lang="en-ID" dirty="0" err="1">
                <a:hlinkClick r:id="rId2"/>
              </a:rPr>
              <a:t>dari</a:t>
            </a:r>
            <a:r>
              <a:rPr lang="en-ID" dirty="0">
                <a:hlinkClick r:id="rId2"/>
              </a:rPr>
              <a:t> Final Project yang </a:t>
            </a:r>
            <a:r>
              <a:rPr lang="en-ID" dirty="0" err="1">
                <a:hlinkClick r:id="rId2"/>
              </a:rPr>
              <a:t>diselenggarakan</a:t>
            </a:r>
            <a:r>
              <a:rPr lang="en-ID" dirty="0">
                <a:hlinkClick r:id="rId2"/>
              </a:rPr>
              <a:t> oleh </a:t>
            </a:r>
            <a:r>
              <a:rPr lang="en-ID" dirty="0" err="1">
                <a:hlinkClick r:id="rId2"/>
              </a:rPr>
              <a:t>Rakamin</a:t>
            </a:r>
            <a:r>
              <a:rPr lang="en-ID" dirty="0">
                <a:hlinkClick r:id="rId2"/>
              </a:rPr>
              <a:t> Academy (github.com)</a:t>
            </a:r>
            <a:endParaRPr lang="en-US" dirty="0"/>
          </a:p>
        </p:txBody>
      </p:sp>
      <p:sp>
        <p:nvSpPr>
          <p:cNvPr id="9" name="Google Shape;74;p2"/>
          <p:cNvSpPr txBox="1"/>
          <p:nvPr/>
        </p:nvSpPr>
        <p:spPr>
          <a:xfrm>
            <a:off x="1265337" y="1171316"/>
            <a:ext cx="9778679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4. </a:t>
            </a:r>
            <a:r>
              <a:rPr lang="en-US" b="1" dirty="0" err="1"/>
              <a:t>Musim</a:t>
            </a:r>
            <a:br>
              <a:rPr lang="en-US" b="1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musim</a:t>
            </a:r>
            <a:r>
              <a:rPr lang="en-US" dirty="0"/>
              <a:t> </a:t>
            </a:r>
            <a:r>
              <a:rPr lang="en-US" dirty="0" err="1"/>
              <a:t>hujan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musim</a:t>
            </a:r>
            <a:r>
              <a:rPr lang="en-US" dirty="0"/>
              <a:t> </a:t>
            </a:r>
            <a:r>
              <a:rPr lang="en-US" dirty="0" err="1"/>
              <a:t>dingin</a:t>
            </a:r>
            <a:r>
              <a:rPr lang="en-US" dirty="0"/>
              <a:t>, </a:t>
            </a:r>
            <a:r>
              <a:rPr lang="en-US" dirty="0" err="1"/>
              <a:t>moda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kapal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terkendala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cuaca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</a:t>
            </a:r>
            <a:r>
              <a:rPr lang="en-US" dirty="0" err="1"/>
              <a:t>dilarangnya</a:t>
            </a:r>
            <a:r>
              <a:rPr lang="en-US" dirty="0"/>
              <a:t> </a:t>
            </a:r>
            <a:r>
              <a:rPr lang="en-US" dirty="0" err="1"/>
              <a:t>kapal</a:t>
            </a:r>
            <a:r>
              <a:rPr lang="en-US" dirty="0"/>
              <a:t> </a:t>
            </a:r>
            <a:r>
              <a:rPr lang="en-US" dirty="0" err="1"/>
              <a:t>berlayar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5. </a:t>
            </a:r>
            <a:r>
              <a:rPr lang="en-US" b="1" dirty="0" err="1"/>
              <a:t>Kapasitas</a:t>
            </a:r>
            <a:r>
              <a:rPr lang="en-US" b="1" dirty="0"/>
              <a:t> </a:t>
            </a:r>
            <a:r>
              <a:rPr lang="en-US" b="1" dirty="0" err="1"/>
              <a:t>Pengiriman</a:t>
            </a:r>
            <a:r>
              <a:rPr lang="en-US" b="1" dirty="0"/>
              <a:t> Per Hari</a:t>
            </a:r>
            <a:br>
              <a:rPr lang="en-US" b="1" dirty="0"/>
            </a:br>
            <a:r>
              <a:rPr lang="en-US" dirty="0"/>
              <a:t>Makin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,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terlambat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6. Traffic Route</a:t>
            </a:r>
            <a:br>
              <a:rPr lang="en-US" b="1" dirty="0"/>
            </a:br>
            <a:r>
              <a:rPr lang="en-US" dirty="0"/>
              <a:t>Makin </a:t>
            </a:r>
            <a:r>
              <a:rPr lang="en-US" dirty="0" err="1"/>
              <a:t>padat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,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terlambat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makin</a:t>
            </a:r>
            <a:r>
              <a:rPr lang="en-US" dirty="0"/>
              <a:t> lama.</a:t>
            </a:r>
          </a:p>
        </p:txBody>
      </p:sp>
    </p:spTree>
    <p:extLst>
      <p:ext uri="{BB962C8B-B14F-4D97-AF65-F5344CB8AC3E}">
        <p14:creationId xmlns:p14="http://schemas.microsoft.com/office/powerpoint/2010/main" val="29955120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440</Words>
  <Application>Microsoft Office PowerPoint</Application>
  <PresentationFormat>Widescreen</PresentationFormat>
  <Paragraphs>92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oscar.fathah</cp:lastModifiedBy>
  <cp:revision>47</cp:revision>
  <dcterms:created xsi:type="dcterms:W3CDTF">2020-04-28T06:06:52Z</dcterms:created>
  <dcterms:modified xsi:type="dcterms:W3CDTF">2022-11-05T11:23:15Z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